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40FC3-9AF8-41F3-A549-D4C3B8612E42}" type="datetimeFigureOut">
              <a:rPr lang="en-US" smtClean="0"/>
              <a:pPr/>
              <a:t>10/12/2016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BB6764-F07F-4411-A1C9-0036B22918E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9BB6764-F07F-4411-A1C9-0036B22918ED}"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CB2D7000-5D05-4EE5-BB21-1349811722EF}"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2D7000-5D05-4EE5-BB21-1349811722EF}"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2D7000-5D05-4EE5-BB21-1349811722E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025EDE4-49CB-4AFE-94CC-AD6B2B58AB40}" type="datetimeFigureOut">
              <a:rPr lang="en-US" smtClean="0"/>
              <a:pPr/>
              <a:t>10/12/2016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CB2D7000-5D05-4EE5-BB21-1349811722EF}"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025EDE4-49CB-4AFE-94CC-AD6B2B58AB40}" type="datetimeFigureOut">
              <a:rPr lang="en-US" smtClean="0"/>
              <a:pPr/>
              <a:t>10/12/2016</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2D7000-5D05-4EE5-BB21-1349811722EF}"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err="1" smtClean="0"/>
              <a:t>Suntime</a:t>
            </a:r>
            <a:r>
              <a:rPr lang="en-IN" dirty="0" smtClean="0"/>
              <a:t> Management Consultant Private Limited</a:t>
            </a:r>
            <a:br>
              <a:rPr lang="en-IN" dirty="0" smtClean="0"/>
            </a:br>
            <a:endParaRPr lang="en-IN" dirty="0"/>
          </a:p>
        </p:txBody>
      </p:sp>
      <p:sp>
        <p:nvSpPr>
          <p:cNvPr id="3" name="Subtitle 2"/>
          <p:cNvSpPr>
            <a:spLocks noGrp="1"/>
          </p:cNvSpPr>
          <p:nvPr>
            <p:ph type="subTitle" idx="1"/>
          </p:nvPr>
        </p:nvSpPr>
        <p:spPr>
          <a:xfrm>
            <a:off x="571472" y="3886200"/>
            <a:ext cx="7858180" cy="2543196"/>
          </a:xfrm>
        </p:spPr>
        <p:txBody>
          <a:bodyPr>
            <a:noAutofit/>
          </a:bodyPr>
          <a:lstStyle/>
          <a:p>
            <a:r>
              <a:rPr lang="en-IN" sz="2800" dirty="0" smtClean="0">
                <a:solidFill>
                  <a:schemeClr val="bg2">
                    <a:lumMod val="50000"/>
                  </a:schemeClr>
                </a:solidFill>
              </a:rPr>
              <a:t>(A sister concern of </a:t>
            </a:r>
            <a:r>
              <a:rPr lang="en-IN" sz="2800" dirty="0" err="1" smtClean="0">
                <a:solidFill>
                  <a:schemeClr val="bg2">
                    <a:lumMod val="50000"/>
                  </a:schemeClr>
                </a:solidFill>
              </a:rPr>
              <a:t>Omkar</a:t>
            </a:r>
            <a:r>
              <a:rPr lang="en-IN" sz="2800" dirty="0" smtClean="0">
                <a:solidFill>
                  <a:schemeClr val="bg2">
                    <a:lumMod val="50000"/>
                  </a:schemeClr>
                </a:solidFill>
              </a:rPr>
              <a:t> Consultancy Services</a:t>
            </a:r>
            <a:r>
              <a:rPr lang="en-IN" sz="2800" dirty="0" smtClean="0"/>
              <a:t>)</a:t>
            </a:r>
            <a:endParaRPr lang="en-IN" sz="2800"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Overview</a:t>
            </a:r>
            <a:endParaRPr lang="en-IN" b="1" dirty="0"/>
          </a:p>
        </p:txBody>
      </p:sp>
      <p:sp>
        <p:nvSpPr>
          <p:cNvPr id="3" name="Content Placeholder 2"/>
          <p:cNvSpPr>
            <a:spLocks noGrp="1"/>
          </p:cNvSpPr>
          <p:nvPr>
            <p:ph idx="1"/>
          </p:nvPr>
        </p:nvSpPr>
        <p:spPr>
          <a:xfrm>
            <a:off x="457200" y="1935480"/>
            <a:ext cx="8258204" cy="4708230"/>
          </a:xfrm>
        </p:spPr>
        <p:txBody>
          <a:bodyPr>
            <a:normAutofit fontScale="55000" lnSpcReduction="20000"/>
          </a:bodyPr>
          <a:lstStyle/>
          <a:p>
            <a:endParaRPr lang="en-IN" sz="2400" dirty="0" smtClean="0"/>
          </a:p>
          <a:p>
            <a:r>
              <a:rPr lang="en-IN" sz="3200" dirty="0" smtClean="0">
                <a:solidFill>
                  <a:schemeClr val="accent1">
                    <a:lumMod val="50000"/>
                  </a:schemeClr>
                </a:solidFill>
              </a:rPr>
              <a:t>Established on 08</a:t>
            </a:r>
            <a:r>
              <a:rPr lang="en-IN" sz="3200" baseline="30000" dirty="0" smtClean="0">
                <a:solidFill>
                  <a:schemeClr val="accent1">
                    <a:lumMod val="50000"/>
                  </a:schemeClr>
                </a:solidFill>
              </a:rPr>
              <a:t>th</a:t>
            </a:r>
            <a:r>
              <a:rPr lang="en-IN" sz="3200" dirty="0" smtClean="0">
                <a:solidFill>
                  <a:schemeClr val="accent1">
                    <a:lumMod val="50000"/>
                  </a:schemeClr>
                </a:solidFill>
              </a:rPr>
              <a:t> October, 2016, “</a:t>
            </a:r>
            <a:r>
              <a:rPr lang="en-IN" sz="3200" dirty="0" err="1" smtClean="0">
                <a:solidFill>
                  <a:schemeClr val="accent1">
                    <a:lumMod val="50000"/>
                  </a:schemeClr>
                </a:solidFill>
              </a:rPr>
              <a:t>Suntime</a:t>
            </a:r>
            <a:r>
              <a:rPr lang="en-IN" sz="3200" dirty="0" smtClean="0">
                <a:solidFill>
                  <a:schemeClr val="accent1">
                    <a:lumMod val="50000"/>
                  </a:schemeClr>
                </a:solidFill>
              </a:rPr>
              <a:t> Management Consultant Private Limited” was incorporated with the aim of providing Professional Services such as Personnel Recruitment, Manpower/Payroll/Statutory Outsourcing, Consultancy and Management Services. With these proactive services, we are capable of effectively handling the various challenges of today’s business environment related to the Technical, Financial, Industrial, Administration, Civil and Personnel aspects of the Organization. Our ultimate objective is to be the best Consultant and the Advisor in the Nation. To ensure maximum customer satisfaction, we also provide our clients with comprehensive after sales support services and contract manufacturing services for designing.</a:t>
            </a:r>
          </a:p>
          <a:p>
            <a:r>
              <a:rPr lang="en-IN" sz="3200" dirty="0" smtClean="0">
                <a:solidFill>
                  <a:schemeClr val="accent1">
                    <a:lumMod val="50000"/>
                  </a:schemeClr>
                </a:solidFill>
              </a:rPr>
              <a:t>Our registered office is situated in Mumbai, which is the heart of the business capital of the nation. We have grown tremendously as the organization, with our major business that include </a:t>
            </a:r>
            <a:r>
              <a:rPr lang="en-IN" sz="3200" dirty="0" err="1" smtClean="0">
                <a:solidFill>
                  <a:schemeClr val="accent1">
                    <a:lumMod val="50000"/>
                  </a:schemeClr>
                </a:solidFill>
              </a:rPr>
              <a:t>Omkar</a:t>
            </a:r>
            <a:r>
              <a:rPr lang="en-IN" sz="3200" dirty="0" smtClean="0">
                <a:solidFill>
                  <a:schemeClr val="accent1">
                    <a:lumMod val="50000"/>
                  </a:schemeClr>
                </a:solidFill>
              </a:rPr>
              <a:t> Consultancy Services (as Manpower Outsourcing Company). To earn total client satisfaction, we also provide onsite support as per customer requirements. </a:t>
            </a:r>
            <a:endParaRPr lang="en-IN" sz="3200" dirty="0">
              <a:solidFill>
                <a:schemeClr val="accent1">
                  <a:lumMod val="50000"/>
                </a:schemeClr>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Business Objectives</a:t>
            </a:r>
            <a:endParaRPr lang="en-IN" dirty="0"/>
          </a:p>
        </p:txBody>
      </p:sp>
      <p:sp>
        <p:nvSpPr>
          <p:cNvPr id="3" name="Content Placeholder 2"/>
          <p:cNvSpPr>
            <a:spLocks noGrp="1"/>
          </p:cNvSpPr>
          <p:nvPr>
            <p:ph idx="1"/>
          </p:nvPr>
        </p:nvSpPr>
        <p:spPr>
          <a:xfrm>
            <a:off x="428596" y="2143116"/>
            <a:ext cx="8429684" cy="3286148"/>
          </a:xfrm>
        </p:spPr>
        <p:txBody>
          <a:bodyPr/>
          <a:lstStyle/>
          <a:p>
            <a:r>
              <a:rPr lang="en-IN" b="1" dirty="0" smtClean="0">
                <a:solidFill>
                  <a:srgbClr val="002060"/>
                </a:solidFill>
              </a:rPr>
              <a:t>Mission</a:t>
            </a:r>
          </a:p>
          <a:p>
            <a:pPr>
              <a:buNone/>
            </a:pPr>
            <a:endParaRPr lang="en-IN" b="1" dirty="0" smtClean="0">
              <a:solidFill>
                <a:srgbClr val="002060"/>
              </a:solidFill>
            </a:endParaRPr>
          </a:p>
          <a:p>
            <a:r>
              <a:rPr lang="en-IN" sz="2000" dirty="0" smtClean="0">
                <a:solidFill>
                  <a:srgbClr val="002060"/>
                </a:solidFill>
              </a:rPr>
              <a:t>Professional Commitment to deliver high standard services in the areas of Recruitment, Executive Search across all management levels, catering to diverse industry segments and establishing long lasting relationship with our clients &amp; helping them to achieve their business objectives. Our rapid growth in short tenure &amp; Success in catering to all the outsourcing needs to the </a:t>
            </a:r>
            <a:r>
              <a:rPr lang="en-IN" sz="2000" dirty="0" err="1" smtClean="0">
                <a:solidFill>
                  <a:srgbClr val="002060"/>
                </a:solidFill>
              </a:rPr>
              <a:t>Topnotch</a:t>
            </a:r>
            <a:r>
              <a:rPr lang="en-IN" sz="2000" dirty="0" smtClean="0">
                <a:solidFill>
                  <a:srgbClr val="002060"/>
                </a:solidFill>
              </a:rPr>
              <a:t> </a:t>
            </a:r>
            <a:r>
              <a:rPr lang="en-IN" sz="2000" dirty="0" err="1" smtClean="0">
                <a:solidFill>
                  <a:srgbClr val="002060"/>
                </a:solidFill>
              </a:rPr>
              <a:t>Corporates</a:t>
            </a:r>
            <a:r>
              <a:rPr lang="en-IN" sz="2000" dirty="0" smtClean="0">
                <a:solidFill>
                  <a:srgbClr val="002060"/>
                </a:solidFill>
              </a:rPr>
              <a:t> &amp; MNC’s are our core competencies.</a:t>
            </a:r>
          </a:p>
          <a:p>
            <a:endParaRPr lang="en-IN" dirty="0" smtClean="0"/>
          </a:p>
          <a:p>
            <a:pPr>
              <a:buNone/>
            </a:pPr>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Business Objectives</a:t>
            </a:r>
            <a:endParaRPr lang="en-IN" dirty="0"/>
          </a:p>
        </p:txBody>
      </p:sp>
      <p:sp>
        <p:nvSpPr>
          <p:cNvPr id="3" name="Content Placeholder 2"/>
          <p:cNvSpPr>
            <a:spLocks noGrp="1"/>
          </p:cNvSpPr>
          <p:nvPr>
            <p:ph idx="1"/>
          </p:nvPr>
        </p:nvSpPr>
        <p:spPr>
          <a:xfrm>
            <a:off x="428596" y="2428868"/>
            <a:ext cx="8286808" cy="2571768"/>
          </a:xfrm>
        </p:spPr>
        <p:txBody>
          <a:bodyPr>
            <a:normAutofit fontScale="92500" lnSpcReduction="10000"/>
          </a:bodyPr>
          <a:lstStyle/>
          <a:p>
            <a:r>
              <a:rPr lang="en-IN" b="1" dirty="0" smtClean="0">
                <a:solidFill>
                  <a:srgbClr val="002060"/>
                </a:solidFill>
              </a:rPr>
              <a:t>Vision</a:t>
            </a:r>
          </a:p>
          <a:p>
            <a:pPr>
              <a:buNone/>
            </a:pPr>
            <a:endParaRPr lang="en-IN" b="1" dirty="0" smtClean="0">
              <a:solidFill>
                <a:srgbClr val="002060"/>
              </a:solidFill>
            </a:endParaRPr>
          </a:p>
          <a:p>
            <a:r>
              <a:rPr lang="en-IN" sz="2000" dirty="0" smtClean="0">
                <a:solidFill>
                  <a:srgbClr val="002060"/>
                </a:solidFill>
              </a:rPr>
              <a:t>Providing the best Outsourcing Services to all our esteemed clients enabling them to concentrate on their Core Business activities &amp; enabling us to be among the top most Manpower Outsourcing Service Provider. Company’s ancillary objective is to provide Personnel Recruitment and Management Services for Temp/Contract staffing for premium customer satisfaction.</a:t>
            </a:r>
          </a:p>
          <a:p>
            <a:endParaRPr lang="en-IN"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Business Objectives</a:t>
            </a:r>
            <a:endParaRPr lang="en-IN" dirty="0"/>
          </a:p>
        </p:txBody>
      </p:sp>
      <p:sp>
        <p:nvSpPr>
          <p:cNvPr id="3" name="Content Placeholder 2"/>
          <p:cNvSpPr>
            <a:spLocks noGrp="1"/>
          </p:cNvSpPr>
          <p:nvPr>
            <p:ph idx="1"/>
          </p:nvPr>
        </p:nvSpPr>
        <p:spPr/>
        <p:txBody>
          <a:bodyPr/>
          <a:lstStyle/>
          <a:p>
            <a:r>
              <a:rPr lang="en-IN" b="1" dirty="0" smtClean="0">
                <a:solidFill>
                  <a:srgbClr val="002060"/>
                </a:solidFill>
              </a:rPr>
              <a:t>Values</a:t>
            </a:r>
          </a:p>
          <a:p>
            <a:pPr>
              <a:buNone/>
            </a:pPr>
            <a:endParaRPr lang="en-IN" b="1" dirty="0" smtClean="0">
              <a:solidFill>
                <a:srgbClr val="002060"/>
              </a:solidFill>
            </a:endParaRPr>
          </a:p>
          <a:p>
            <a:r>
              <a:rPr lang="en-IN" sz="2000" dirty="0" smtClean="0">
                <a:solidFill>
                  <a:srgbClr val="002060"/>
                </a:solidFill>
              </a:rPr>
              <a:t>We are dedicated to provide high quality Consultancy and Management services using latest tools, which are widely accepted in the industry which outshine the Expectations and Quality Standards of the Client Companies creating a WOW impact, enduring prime Client Involvement and Client Orientation. Valuing our company reputation, we are proud to be a part of integrity, honesty  and transparency of our Teamwork &amp; Entrepreneurship .</a:t>
            </a:r>
          </a:p>
          <a:p>
            <a:endParaRPr lang="en-IN"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Advantages With Us :</a:t>
            </a:r>
            <a:endParaRPr lang="en-IN" dirty="0"/>
          </a:p>
        </p:txBody>
      </p:sp>
      <p:sp>
        <p:nvSpPr>
          <p:cNvPr id="3" name="Content Placeholder 2"/>
          <p:cNvSpPr>
            <a:spLocks noGrp="1"/>
          </p:cNvSpPr>
          <p:nvPr>
            <p:ph idx="1"/>
          </p:nvPr>
        </p:nvSpPr>
        <p:spPr/>
        <p:txBody>
          <a:bodyPr>
            <a:normAutofit fontScale="62500" lnSpcReduction="20000"/>
          </a:bodyPr>
          <a:lstStyle/>
          <a:p>
            <a:r>
              <a:rPr lang="en-IN" dirty="0" smtClean="0">
                <a:solidFill>
                  <a:srgbClr val="002060"/>
                </a:solidFill>
              </a:rPr>
              <a:t>Our highly professional attitude towards conducting business has helped us develop and nurture a strong clientele across the globe. Some of the key factors of our business operations that have helped us in gaining the trust and goodwill of our customers include the following:</a:t>
            </a:r>
          </a:p>
          <a:p>
            <a:r>
              <a:rPr lang="en-IN" dirty="0" smtClean="0">
                <a:solidFill>
                  <a:srgbClr val="002060"/>
                </a:solidFill>
              </a:rPr>
              <a:t>  Advanced IT systems and Modernized Software Solutions.</a:t>
            </a:r>
          </a:p>
          <a:p>
            <a:r>
              <a:rPr lang="en-IN" dirty="0" smtClean="0">
                <a:solidFill>
                  <a:srgbClr val="002060"/>
                </a:solidFill>
              </a:rPr>
              <a:t>  An experienced and qualified team that handles payroll functions and statutory requirements like in the area of contract labour, PF and ESIC.</a:t>
            </a:r>
          </a:p>
          <a:p>
            <a:r>
              <a:rPr lang="en-IN" dirty="0" smtClean="0">
                <a:solidFill>
                  <a:srgbClr val="002060"/>
                </a:solidFill>
              </a:rPr>
              <a:t>  Refined Selection procedures.</a:t>
            </a:r>
          </a:p>
          <a:p>
            <a:r>
              <a:rPr lang="en-IN" dirty="0" smtClean="0">
                <a:solidFill>
                  <a:srgbClr val="002060"/>
                </a:solidFill>
              </a:rPr>
              <a:t>  Single window staffing solution.</a:t>
            </a:r>
          </a:p>
          <a:p>
            <a:r>
              <a:rPr lang="en-IN" dirty="0" smtClean="0">
                <a:solidFill>
                  <a:srgbClr val="002060"/>
                </a:solidFill>
              </a:rPr>
              <a:t>  Disciplined &amp; ethical work culture.</a:t>
            </a:r>
          </a:p>
          <a:p>
            <a:r>
              <a:rPr lang="en-IN" dirty="0" smtClean="0">
                <a:solidFill>
                  <a:srgbClr val="002060"/>
                </a:solidFill>
              </a:rPr>
              <a:t>  Knowledge based solutions.</a:t>
            </a:r>
          </a:p>
          <a:p>
            <a:r>
              <a:rPr lang="en-IN" dirty="0" smtClean="0">
                <a:solidFill>
                  <a:srgbClr val="002060"/>
                </a:solidFill>
              </a:rPr>
              <a:t>  Onsite support as per customer’s requirement.</a:t>
            </a:r>
          </a:p>
          <a:p>
            <a:r>
              <a:rPr lang="en-IN" dirty="0" smtClean="0">
                <a:solidFill>
                  <a:srgbClr val="002060"/>
                </a:solidFill>
              </a:rPr>
              <a:t>  Customized solutions.</a:t>
            </a:r>
          </a:p>
          <a:p>
            <a:r>
              <a:rPr lang="en-IN" dirty="0" smtClean="0">
                <a:solidFill>
                  <a:srgbClr val="002060"/>
                </a:solidFill>
              </a:rPr>
              <a:t>  Reduction and control of operational and administrative overheads.</a:t>
            </a:r>
          </a:p>
          <a:p>
            <a:r>
              <a:rPr lang="en-IN" dirty="0" smtClean="0">
                <a:solidFill>
                  <a:srgbClr val="002060"/>
                </a:solidFill>
              </a:rPr>
              <a:t>  Minimizing the burden of recruiting and paying contingent workers.</a:t>
            </a:r>
          </a:p>
          <a:p>
            <a:r>
              <a:rPr lang="en-IN" dirty="0" smtClean="0">
                <a:solidFill>
                  <a:srgbClr val="002060"/>
                </a:solidFill>
              </a:rPr>
              <a:t>  Improving clients' business focus towards higher margins, profits and market cap.</a:t>
            </a:r>
          </a:p>
          <a:p>
            <a:r>
              <a:rPr lang="en-IN" dirty="0" smtClean="0">
                <a:solidFill>
                  <a:srgbClr val="002060"/>
                </a:solidFill>
              </a:rPr>
              <a:t>  Flexible pricing options and cost effectiveness.</a:t>
            </a:r>
          </a:p>
          <a:p>
            <a:r>
              <a:rPr lang="en-IN" dirty="0" smtClean="0">
                <a:solidFill>
                  <a:srgbClr val="002060"/>
                </a:solidFill>
              </a:rPr>
              <a:t>  Minimize employee “burn-out” by supplementing core staff with contract employees.</a:t>
            </a:r>
          </a:p>
          <a:p>
            <a:endParaRPr lang="en-IN"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28934"/>
            <a:ext cx="8929718" cy="3143272"/>
          </a:xfrm>
        </p:spPr>
        <p:txBody>
          <a:bodyPr>
            <a:normAutofit/>
          </a:bodyPr>
          <a:lstStyle/>
          <a:p>
            <a:pPr algn="ctr"/>
            <a:r>
              <a:rPr lang="en-IN" sz="2000" b="1" dirty="0" smtClean="0"/>
              <a:t>∞</a:t>
            </a:r>
            <a:endParaRPr lang="en-IN" sz="2000" b="1" dirty="0"/>
          </a:p>
        </p:txBody>
      </p:sp>
      <p:sp>
        <p:nvSpPr>
          <p:cNvPr id="3" name="Content Placeholder 2"/>
          <p:cNvSpPr>
            <a:spLocks noGrp="1"/>
          </p:cNvSpPr>
          <p:nvPr>
            <p:ph idx="1"/>
          </p:nvPr>
        </p:nvSpPr>
        <p:spPr>
          <a:xfrm>
            <a:off x="285720" y="2928934"/>
            <a:ext cx="8401080" cy="2286016"/>
          </a:xfrm>
        </p:spPr>
        <p:txBody>
          <a:bodyPr>
            <a:normAutofit/>
          </a:bodyPr>
          <a:lstStyle/>
          <a:p>
            <a:pPr algn="ctr">
              <a:buNone/>
            </a:pPr>
            <a:r>
              <a:rPr lang="en-IN" sz="2000" dirty="0" smtClean="0">
                <a:solidFill>
                  <a:srgbClr val="002060"/>
                </a:solidFill>
              </a:rPr>
              <a:t>Address :</a:t>
            </a:r>
          </a:p>
          <a:p>
            <a:pPr algn="ctr"/>
            <a:r>
              <a:rPr lang="x-none" sz="2000" dirty="0" smtClean="0">
                <a:solidFill>
                  <a:srgbClr val="002060"/>
                </a:solidFill>
              </a:rPr>
              <a:t>16/A, </a:t>
            </a:r>
            <a:r>
              <a:rPr lang="x-none" sz="2000" smtClean="0">
                <a:solidFill>
                  <a:srgbClr val="002060"/>
                </a:solidFill>
              </a:rPr>
              <a:t>Prathmesh </a:t>
            </a:r>
            <a:r>
              <a:rPr lang="x-none" sz="2000" smtClean="0">
                <a:solidFill>
                  <a:srgbClr val="002060"/>
                </a:solidFill>
              </a:rPr>
              <a:t>Co-</a:t>
            </a:r>
            <a:r>
              <a:rPr lang="en-IN" sz="2000" smtClean="0">
                <a:solidFill>
                  <a:srgbClr val="002060"/>
                </a:solidFill>
              </a:rPr>
              <a:t>O</a:t>
            </a:r>
            <a:r>
              <a:rPr lang="x-none" sz="2000" smtClean="0">
                <a:solidFill>
                  <a:srgbClr val="002060"/>
                </a:solidFill>
              </a:rPr>
              <a:t>p </a:t>
            </a:r>
            <a:r>
              <a:rPr lang="x-none" sz="2000" dirty="0" smtClean="0">
                <a:solidFill>
                  <a:srgbClr val="002060"/>
                </a:solidFill>
              </a:rPr>
              <a:t>Hsg. Soc. Ltd., Shops No.6, Mhada Colony, Andheri (East</a:t>
            </a:r>
            <a:r>
              <a:rPr lang="x-none" sz="2000" smtClean="0">
                <a:solidFill>
                  <a:srgbClr val="002060"/>
                </a:solidFill>
              </a:rPr>
              <a:t>), </a:t>
            </a:r>
            <a:r>
              <a:rPr lang="en-US" sz="2000" dirty="0" smtClean="0">
                <a:solidFill>
                  <a:srgbClr val="002060"/>
                </a:solidFill>
              </a:rPr>
              <a:t>Mumbai- 400 093.</a:t>
            </a:r>
          </a:p>
          <a:p>
            <a:pPr algn="ctr"/>
            <a:r>
              <a:rPr lang="en-US" sz="2000" dirty="0" err="1" smtClean="0">
                <a:solidFill>
                  <a:srgbClr val="002060"/>
                </a:solidFill>
              </a:rPr>
              <a:t>Tel.No</a:t>
            </a:r>
            <a:r>
              <a:rPr lang="en-US" sz="2000" dirty="0" smtClean="0">
                <a:solidFill>
                  <a:srgbClr val="002060"/>
                </a:solidFill>
              </a:rPr>
              <a:t>. 022-2832 3560 / 2838 6454.</a:t>
            </a:r>
          </a:p>
          <a:p>
            <a:pPr lvl="1" algn="ctr">
              <a:buNone/>
            </a:pPr>
            <a:r>
              <a:rPr lang="en-IN" sz="1800" dirty="0" smtClean="0">
                <a:solidFill>
                  <a:srgbClr val="002060"/>
                </a:solidFill>
              </a:rPr>
              <a:t>Visit @ www.suntime.co.in</a:t>
            </a:r>
          </a:p>
        </p:txBody>
      </p:sp>
      <p:pic>
        <p:nvPicPr>
          <p:cNvPr id="4" name="Picture 3" descr="contact-us-banner.jpg"/>
          <p:cNvPicPr>
            <a:picLocks noChangeAspect="1"/>
          </p:cNvPicPr>
          <p:nvPr/>
        </p:nvPicPr>
        <p:blipFill>
          <a:blip r:embed="rId3"/>
          <a:stretch>
            <a:fillRect/>
          </a:stretch>
        </p:blipFill>
        <p:spPr>
          <a:xfrm>
            <a:off x="928662" y="857232"/>
            <a:ext cx="7358114" cy="1855920"/>
          </a:xfrm>
          <a:prstGeom prst="rect">
            <a:avLst/>
          </a:prstGeom>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Thanking You</a:t>
            </a:r>
            <a:endParaRPr lang="en-IN" dirty="0"/>
          </a:p>
        </p:txBody>
      </p:sp>
      <p:sp>
        <p:nvSpPr>
          <p:cNvPr id="3" name="Subtitle 2"/>
          <p:cNvSpPr>
            <a:spLocks noGrp="1"/>
          </p:cNvSpPr>
          <p:nvPr>
            <p:ph type="subTitle" idx="1"/>
          </p:nvPr>
        </p:nvSpPr>
        <p:spPr/>
        <p:txBody>
          <a:bodyPr>
            <a:normAutofit/>
          </a:bodyPr>
          <a:lstStyle/>
          <a:p>
            <a:r>
              <a:rPr lang="en-IN" sz="3200" dirty="0" smtClean="0">
                <a:solidFill>
                  <a:srgbClr val="002060"/>
                </a:solidFill>
              </a:rPr>
              <a:t>With Best Regards</a:t>
            </a:r>
          </a:p>
          <a:p>
            <a:endParaRPr lang="en-IN" sz="3200" dirty="0" smtClean="0">
              <a:solidFill>
                <a:srgbClr val="002060"/>
              </a:solidFill>
            </a:endParaRPr>
          </a:p>
          <a:p>
            <a:endParaRPr lang="en-IN" sz="3200" dirty="0" smtClean="0">
              <a:solidFill>
                <a:srgbClr val="002060"/>
              </a:solidFill>
            </a:endParaRPr>
          </a:p>
        </p:txBody>
      </p:sp>
      <p:pic>
        <p:nvPicPr>
          <p:cNvPr id="4" name="Picture 3" descr="Handshake.jpg"/>
          <p:cNvPicPr>
            <a:picLocks noChangeAspect="1"/>
          </p:cNvPicPr>
          <p:nvPr/>
        </p:nvPicPr>
        <p:blipFill>
          <a:blip r:embed="rId2" cstate="print"/>
          <a:stretch>
            <a:fillRect/>
          </a:stretch>
        </p:blipFill>
        <p:spPr>
          <a:xfrm>
            <a:off x="3071802" y="4357694"/>
            <a:ext cx="3341370" cy="208407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TotalTime>
  <Words>482</Words>
  <Application>Microsoft Office PowerPoint</Application>
  <PresentationFormat>On-screen Show (4:3)</PresentationFormat>
  <Paragraphs>42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Suntime Management Consultant Private Limited </vt:lpstr>
      <vt:lpstr>Overview</vt:lpstr>
      <vt:lpstr>Business Objectives</vt:lpstr>
      <vt:lpstr>Business Objectives</vt:lpstr>
      <vt:lpstr>Business Objectives</vt:lpstr>
      <vt:lpstr>Advantages With Us :</vt:lpstr>
      <vt:lpstr>∞</vt:lpstr>
      <vt:lpstr>Thanking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 Infra Pvt. Ltd.</dc:title>
  <dc:creator>SAWANT-HP</dc:creator>
  <cp:lastModifiedBy>SAWANT-HP</cp:lastModifiedBy>
  <cp:revision>47</cp:revision>
  <dcterms:created xsi:type="dcterms:W3CDTF">2016-10-07T04:41:46Z</dcterms:created>
  <dcterms:modified xsi:type="dcterms:W3CDTF">2016-10-12T07:53:38Z</dcterms:modified>
</cp:coreProperties>
</file>